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20"/>
  </p:notesMasterIdLst>
  <p:sldIdLst>
    <p:sldId id="256" r:id="rId2"/>
    <p:sldId id="716" r:id="rId3"/>
    <p:sldId id="674" r:id="rId4"/>
    <p:sldId id="717" r:id="rId5"/>
    <p:sldId id="718" r:id="rId6"/>
    <p:sldId id="720" r:id="rId7"/>
    <p:sldId id="719" r:id="rId8"/>
    <p:sldId id="721" r:id="rId9"/>
    <p:sldId id="713" r:id="rId10"/>
    <p:sldId id="722" r:id="rId11"/>
    <p:sldId id="723" r:id="rId12"/>
    <p:sldId id="724" r:id="rId13"/>
    <p:sldId id="725" r:id="rId14"/>
    <p:sldId id="726" r:id="rId15"/>
    <p:sldId id="727" r:id="rId16"/>
    <p:sldId id="728" r:id="rId17"/>
    <p:sldId id="711" r:id="rId18"/>
    <p:sldId id="30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VAN ACHARI" initials="PA" lastIdx="2" clrIdx="0">
    <p:extLst>
      <p:ext uri="{19B8F6BF-5375-455C-9EA6-DF929625EA0E}">
        <p15:presenceInfo xmlns:p15="http://schemas.microsoft.com/office/powerpoint/2012/main" userId="04476a37fbfc8f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A8346-09F0-4301-B585-28E9403048AB}" v="218" dt="2023-11-21T11:40:02.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1" autoAdjust="0"/>
    <p:restoredTop sz="93447" autoAdjust="0"/>
  </p:normalViewPr>
  <p:slideViewPr>
    <p:cSldViewPr snapToGrid="0">
      <p:cViewPr varScale="1">
        <p:scale>
          <a:sx n="81" d="100"/>
          <a:sy n="81" d="100"/>
        </p:scale>
        <p:origin x="643" y="62"/>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29-03-2025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atin typeface="Calibri" panose="020F0502020204030204" pitchFamily="34" charset="0"/>
              </a:rPr>
              <a:t>Water Potability Prediction </a:t>
            </a:r>
          </a:p>
        </p:txBody>
      </p:sp>
      <p:sp>
        <p:nvSpPr>
          <p:cNvPr id="4" name="Rectangle 3">
            <a:extLst>
              <a:ext uri="{FF2B5EF4-FFF2-40B4-BE49-F238E27FC236}">
                <a16:creationId xmlns:a16="http://schemas.microsoft.com/office/drawing/2014/main" id="{E88461FB-B50A-464E-AF92-D138F38E5EBF}"/>
              </a:ext>
            </a:extLst>
          </p:cNvPr>
          <p:cNvSpPr/>
          <p:nvPr/>
        </p:nvSpPr>
        <p:spPr>
          <a:xfrm>
            <a:off x="6849035" y="3935773"/>
            <a:ext cx="5109882"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Calibri" panose="020F0502020204030204" pitchFamily="34" charset="0"/>
              </a:rPr>
              <a:t>SAI ASHRITH H</a:t>
            </a:r>
            <a:r>
              <a:rPr lang="en-US" sz="2000" b="1" dirty="0" smtClean="0">
                <a:latin typeface="Calibri" panose="020F0502020204030204" pitchFamily="34" charset="0"/>
              </a:rPr>
              <a:t> </a:t>
            </a:r>
            <a:r>
              <a:rPr lang="en-US" sz="2000" b="1" dirty="0">
                <a:latin typeface="Calibri" panose="020F0502020204030204" pitchFamily="34" charset="0"/>
              </a:rPr>
              <a:t>M </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CB6ED-815A-434F-8C0C-854D166148B9}"/>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D77B9BB-3F29-4E4B-B07B-84651CB68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49" y="1572862"/>
            <a:ext cx="10395503" cy="777718"/>
          </a:xfrm>
          <a:prstGeom prst="rect">
            <a:avLst/>
          </a:prstGeom>
        </p:spPr>
      </p:pic>
      <p:pic>
        <p:nvPicPr>
          <p:cNvPr id="7" name="Picture 6">
            <a:extLst>
              <a:ext uri="{FF2B5EF4-FFF2-40B4-BE49-F238E27FC236}">
                <a16:creationId xmlns:a16="http://schemas.microsoft.com/office/drawing/2014/main" id="{9F89A27D-AE4B-4C5B-8A34-F12E8DFA1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249" y="3603558"/>
            <a:ext cx="10395502" cy="777718"/>
          </a:xfrm>
          <a:prstGeom prst="rect">
            <a:avLst/>
          </a:prstGeom>
        </p:spPr>
      </p:pic>
      <p:sp>
        <p:nvSpPr>
          <p:cNvPr id="8" name="TextBox 7">
            <a:extLst>
              <a:ext uri="{FF2B5EF4-FFF2-40B4-BE49-F238E27FC236}">
                <a16:creationId xmlns:a16="http://schemas.microsoft.com/office/drawing/2014/main" id="{C18FA3B9-FEA8-44AD-9B1F-189966F818F2}"/>
              </a:ext>
            </a:extLst>
          </p:cNvPr>
          <p:cNvSpPr txBox="1"/>
          <p:nvPr/>
        </p:nvSpPr>
        <p:spPr>
          <a:xfrm>
            <a:off x="1402977" y="744069"/>
            <a:ext cx="9386047" cy="461665"/>
          </a:xfrm>
          <a:prstGeom prst="rect">
            <a:avLst/>
          </a:prstGeom>
          <a:noFill/>
        </p:spPr>
        <p:txBody>
          <a:bodyPr wrap="square" rtlCol="0">
            <a:spAutoFit/>
          </a:bodyPr>
          <a:lstStyle/>
          <a:p>
            <a:pPr algn="ctr"/>
            <a:r>
              <a:rPr lang="en-US" sz="2400" dirty="0">
                <a:solidFill>
                  <a:schemeClr val="bg2">
                    <a:lumMod val="10000"/>
                  </a:schemeClr>
                </a:solidFill>
              </a:rPr>
              <a:t>Hyperparameter Tuning: Optimize models with RandomizedSearchCV.</a:t>
            </a:r>
            <a:endParaRPr lang="en-IN" sz="2400" dirty="0">
              <a:solidFill>
                <a:schemeClr val="bg2">
                  <a:lumMod val="10000"/>
                </a:schemeClr>
              </a:solidFill>
            </a:endParaRPr>
          </a:p>
        </p:txBody>
      </p:sp>
      <p:sp>
        <p:nvSpPr>
          <p:cNvPr id="9" name="TextBox 8">
            <a:extLst>
              <a:ext uri="{FF2B5EF4-FFF2-40B4-BE49-F238E27FC236}">
                <a16:creationId xmlns:a16="http://schemas.microsoft.com/office/drawing/2014/main" id="{FEF9931D-6E9B-4CB4-B705-F7AFD7F0A77F}"/>
              </a:ext>
            </a:extLst>
          </p:cNvPr>
          <p:cNvSpPr txBox="1"/>
          <p:nvPr/>
        </p:nvSpPr>
        <p:spPr>
          <a:xfrm>
            <a:off x="2133600" y="2895599"/>
            <a:ext cx="7924800" cy="461665"/>
          </a:xfrm>
          <a:prstGeom prst="rect">
            <a:avLst/>
          </a:prstGeom>
          <a:noFill/>
        </p:spPr>
        <p:txBody>
          <a:bodyPr wrap="square" rtlCol="0">
            <a:spAutoFit/>
          </a:bodyPr>
          <a:lstStyle/>
          <a:p>
            <a:r>
              <a:rPr lang="en-US" sz="2400" dirty="0">
                <a:solidFill>
                  <a:schemeClr val="bg2">
                    <a:lumMod val="10000"/>
                  </a:schemeClr>
                </a:solidFill>
              </a:rPr>
              <a:t>Hyperparameter Tuning: Optimize models with GridSearchCV.</a:t>
            </a:r>
            <a:endParaRPr lang="en-IN" sz="2400" dirty="0">
              <a:solidFill>
                <a:schemeClr val="bg2">
                  <a:lumMod val="10000"/>
                </a:schemeClr>
              </a:solidFill>
            </a:endParaRPr>
          </a:p>
        </p:txBody>
      </p:sp>
    </p:spTree>
    <p:extLst>
      <p:ext uri="{BB962C8B-B14F-4D97-AF65-F5344CB8AC3E}">
        <p14:creationId xmlns:p14="http://schemas.microsoft.com/office/powerpoint/2010/main" val="373441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2FFAD0-7D1B-4C0F-ABA6-11771795983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6FE1A18-2EDA-4588-81BF-A0B4FA179653}"/>
              </a:ext>
            </a:extLst>
          </p:cNvPr>
          <p:cNvSpPr>
            <a:spLocks noGrp="1"/>
          </p:cNvSpPr>
          <p:nvPr>
            <p:ph type="title"/>
          </p:nvPr>
        </p:nvSpPr>
        <p:spPr>
          <a:xfrm>
            <a:off x="311331" y="325760"/>
            <a:ext cx="10834234" cy="612775"/>
          </a:xfrm>
        </p:spPr>
        <p:txBody>
          <a:bodyPr>
            <a:normAutofit/>
          </a:bodyPr>
          <a:lstStyle/>
          <a:p>
            <a:r>
              <a:rPr lang="en-US" sz="4400" dirty="0"/>
              <a:t>MODEL EVALUATION</a:t>
            </a:r>
            <a:endParaRPr lang="en-IN" sz="4400" dirty="0"/>
          </a:p>
        </p:txBody>
      </p:sp>
      <p:sp>
        <p:nvSpPr>
          <p:cNvPr id="3" name="Content Placeholder 2">
            <a:extLst>
              <a:ext uri="{FF2B5EF4-FFF2-40B4-BE49-F238E27FC236}">
                <a16:creationId xmlns:a16="http://schemas.microsoft.com/office/drawing/2014/main" id="{85AEBF0D-2BA9-4E0F-8959-AF17C9A18119}"/>
              </a:ext>
            </a:extLst>
          </p:cNvPr>
          <p:cNvSpPr>
            <a:spLocks noGrp="1"/>
          </p:cNvSpPr>
          <p:nvPr>
            <p:ph idx="1"/>
          </p:nvPr>
        </p:nvSpPr>
        <p:spPr>
          <a:xfrm>
            <a:off x="598202" y="1074440"/>
            <a:ext cx="10834234" cy="4994666"/>
          </a:xfrm>
        </p:spPr>
        <p:txBody>
          <a:bodyPr>
            <a:noAutofit/>
          </a:bodyPr>
          <a:lstStyle/>
          <a:p>
            <a:pPr>
              <a:buFont typeface="+mj-lt"/>
              <a:buAutoNum type="arabicPeriod"/>
            </a:pPr>
            <a:r>
              <a:rPr lang="en-US" sz="1400" b="1" dirty="0"/>
              <a:t>Performance Metrics Used:</a:t>
            </a:r>
            <a:endParaRPr lang="en-US" sz="1400" dirty="0"/>
          </a:p>
          <a:p>
            <a:pPr lvl="1"/>
            <a:r>
              <a:rPr lang="en-US" sz="1400" b="1" dirty="0"/>
              <a:t>Accuracy:</a:t>
            </a:r>
            <a:r>
              <a:rPr lang="en-US" sz="1400" dirty="0"/>
              <a:t> Measures the overall correctness of predictions.</a:t>
            </a:r>
          </a:p>
          <a:p>
            <a:pPr lvl="1"/>
            <a:r>
              <a:rPr lang="en-US" sz="1400" b="1" dirty="0"/>
              <a:t>Precision &amp; Recall:</a:t>
            </a:r>
            <a:r>
              <a:rPr lang="en-US" sz="1400" dirty="0"/>
              <a:t> Assesses the reliability of potable vs. non-potable classifications.</a:t>
            </a:r>
          </a:p>
          <a:p>
            <a:pPr lvl="1"/>
            <a:r>
              <a:rPr lang="en-US" sz="1400" b="1" dirty="0"/>
              <a:t>F1-Score:</a:t>
            </a:r>
            <a:r>
              <a:rPr lang="en-US" sz="1400" dirty="0"/>
              <a:t> Balances precision and recall for a more comprehensive performance measure.</a:t>
            </a:r>
          </a:p>
          <a:p>
            <a:pPr lvl="1"/>
            <a:r>
              <a:rPr lang="en-US" sz="1400" b="1" dirty="0"/>
              <a:t>Standard Deviation:</a:t>
            </a:r>
            <a:r>
              <a:rPr lang="en-US" sz="1400" dirty="0"/>
              <a:t> Evaluates consistency across multiple runs.</a:t>
            </a:r>
          </a:p>
          <a:p>
            <a:pPr>
              <a:buFont typeface="+mj-lt"/>
              <a:buAutoNum type="arabicPeriod"/>
            </a:pPr>
            <a:r>
              <a:rPr lang="en-US" sz="1400" b="1" dirty="0"/>
              <a:t>Confusion Matrix Analysis:</a:t>
            </a:r>
            <a:endParaRPr lang="en-US" sz="1400" dirty="0"/>
          </a:p>
          <a:p>
            <a:pPr lvl="1"/>
            <a:r>
              <a:rPr lang="en-US" sz="1400" dirty="0"/>
              <a:t>Provides a detailed breakdown of </a:t>
            </a:r>
            <a:r>
              <a:rPr lang="en-US" sz="1400" b="1" dirty="0"/>
              <a:t>true positives, true negatives, false positives, and false negatives</a:t>
            </a:r>
            <a:r>
              <a:rPr lang="en-US" sz="1400" dirty="0"/>
              <a:t>.</a:t>
            </a:r>
          </a:p>
          <a:p>
            <a:pPr lvl="1"/>
            <a:r>
              <a:rPr lang="en-US" sz="1400" dirty="0"/>
              <a:t>Helps identify </a:t>
            </a:r>
            <a:r>
              <a:rPr lang="en-US" sz="1400" b="1" dirty="0"/>
              <a:t>misclassification patterns</a:t>
            </a:r>
            <a:r>
              <a:rPr lang="en-US" sz="1400" dirty="0"/>
              <a:t> in potable and non-potable water predictions.</a:t>
            </a:r>
          </a:p>
          <a:p>
            <a:pPr lvl="1"/>
            <a:r>
              <a:rPr lang="en-US" sz="1400" dirty="0"/>
              <a:t>Demonstrates how well the model distinguishes between the two classes.</a:t>
            </a:r>
          </a:p>
          <a:p>
            <a:pPr>
              <a:buFont typeface="+mj-lt"/>
              <a:buAutoNum type="arabicPeriod"/>
            </a:pPr>
            <a:r>
              <a:rPr lang="en-US" sz="1400" b="1" dirty="0"/>
              <a:t>ROC Curve &amp; AUC Score:</a:t>
            </a:r>
            <a:endParaRPr lang="en-US" sz="1400" dirty="0"/>
          </a:p>
          <a:p>
            <a:pPr lvl="1"/>
            <a:r>
              <a:rPr lang="en-US" sz="1400" b="1" dirty="0"/>
              <a:t>ROC (Receiver Operating Characteristic) Curve</a:t>
            </a:r>
            <a:r>
              <a:rPr lang="en-US" sz="1400" dirty="0"/>
              <a:t> visualizes the model’s ability to differentiate between potable and non-potable water.</a:t>
            </a:r>
          </a:p>
          <a:p>
            <a:pPr lvl="1"/>
            <a:r>
              <a:rPr lang="en-US" sz="1400" b="1" dirty="0"/>
              <a:t>AUC (Area Under Curve) Score</a:t>
            </a:r>
            <a:r>
              <a:rPr lang="en-US" sz="1400" dirty="0"/>
              <a:t> indicates the model's predictive power – a higher AUC means better performance.</a:t>
            </a:r>
          </a:p>
          <a:p>
            <a:pPr lvl="1"/>
            <a:r>
              <a:rPr lang="en-US" sz="1400" dirty="0"/>
              <a:t>The Random Forest model achieved a </a:t>
            </a:r>
            <a:r>
              <a:rPr lang="en-US" sz="1400" b="1" dirty="0"/>
              <a:t>strong AUC score</a:t>
            </a:r>
            <a:r>
              <a:rPr lang="en-US" sz="1400" dirty="0"/>
              <a:t>, confirming its reliability.</a:t>
            </a:r>
          </a:p>
          <a:p>
            <a:pPr>
              <a:buFont typeface="+mj-lt"/>
              <a:buAutoNum type="arabicPeriod"/>
            </a:pPr>
            <a:r>
              <a:rPr lang="en-US" sz="1400" b="1" dirty="0"/>
              <a:t>Final Model Selection:</a:t>
            </a:r>
            <a:endParaRPr lang="en-US" sz="1400" dirty="0"/>
          </a:p>
          <a:p>
            <a:pPr lvl="1"/>
            <a:r>
              <a:rPr lang="en-US" sz="1400" b="1" dirty="0"/>
              <a:t>Random Forest was chosen</a:t>
            </a:r>
            <a:r>
              <a:rPr lang="en-US" sz="1400" dirty="0"/>
              <a:t> for its superior accuracy, robustness, and strong performance in distinguishing potable and non-potable water.</a:t>
            </a:r>
          </a:p>
          <a:p>
            <a:pPr lvl="1"/>
            <a:r>
              <a:rPr lang="en-US" sz="1400" dirty="0"/>
              <a:t>It provides a </a:t>
            </a:r>
            <a:r>
              <a:rPr lang="en-US" sz="1400" b="1" dirty="0"/>
              <a:t>balanced trade-off between precision and recall</a:t>
            </a:r>
            <a:r>
              <a:rPr lang="en-US" sz="1400" dirty="0"/>
              <a:t>, ensuring effective classification.</a:t>
            </a:r>
          </a:p>
          <a:p>
            <a:pPr marL="0" indent="0">
              <a:buNone/>
            </a:pPr>
            <a:r>
              <a:rPr lang="en-US" sz="1400" dirty="0"/>
              <a:t>These evaluations confirm that </a:t>
            </a:r>
            <a:r>
              <a:rPr lang="en-US" sz="1400" b="1" dirty="0"/>
              <a:t>Random Forest is an effective and reliable choice</a:t>
            </a:r>
            <a:r>
              <a:rPr lang="en-US" sz="1400" dirty="0"/>
              <a:t> for water potability prediction. </a:t>
            </a:r>
          </a:p>
        </p:txBody>
      </p:sp>
    </p:spTree>
    <p:extLst>
      <p:ext uri="{BB962C8B-B14F-4D97-AF65-F5344CB8AC3E}">
        <p14:creationId xmlns:p14="http://schemas.microsoft.com/office/powerpoint/2010/main" val="199331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2764A-4D78-4677-BF95-29584A6CCA9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9D8F170-9A9D-4887-AFA4-15CF6B1C7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394" y="1244439"/>
            <a:ext cx="3702424" cy="4369122"/>
          </a:xfrm>
          <a:prstGeom prst="rect">
            <a:avLst/>
          </a:prstGeom>
        </p:spPr>
      </p:pic>
      <p:pic>
        <p:nvPicPr>
          <p:cNvPr id="7" name="Picture 6">
            <a:extLst>
              <a:ext uri="{FF2B5EF4-FFF2-40B4-BE49-F238E27FC236}">
                <a16:creationId xmlns:a16="http://schemas.microsoft.com/office/drawing/2014/main" id="{EDD8233E-A7FE-4990-825F-1560CA46F4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788" y="1244439"/>
            <a:ext cx="3702424" cy="4369121"/>
          </a:xfrm>
          <a:prstGeom prst="rect">
            <a:avLst/>
          </a:prstGeom>
        </p:spPr>
      </p:pic>
      <p:pic>
        <p:nvPicPr>
          <p:cNvPr id="9" name="Picture 8">
            <a:extLst>
              <a:ext uri="{FF2B5EF4-FFF2-40B4-BE49-F238E27FC236}">
                <a16:creationId xmlns:a16="http://schemas.microsoft.com/office/drawing/2014/main" id="{B33377E1-8C16-4014-AA24-9435FF194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182" y="1244439"/>
            <a:ext cx="3702424" cy="4369122"/>
          </a:xfrm>
          <a:prstGeom prst="rect">
            <a:avLst/>
          </a:prstGeom>
        </p:spPr>
      </p:pic>
    </p:spTree>
    <p:extLst>
      <p:ext uri="{BB962C8B-B14F-4D97-AF65-F5344CB8AC3E}">
        <p14:creationId xmlns:p14="http://schemas.microsoft.com/office/powerpoint/2010/main" val="4085270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BE4A8B-6AA6-4AD5-9DA7-5E64F93107B9}"/>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01E872B9-2C85-4CA2-A628-5BA8A05AF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001" y="1375890"/>
            <a:ext cx="9883997" cy="4572396"/>
          </a:xfrm>
          <a:prstGeom prst="rect">
            <a:avLst/>
          </a:prstGeom>
        </p:spPr>
      </p:pic>
      <p:sp>
        <p:nvSpPr>
          <p:cNvPr id="6" name="TextBox 5">
            <a:extLst>
              <a:ext uri="{FF2B5EF4-FFF2-40B4-BE49-F238E27FC236}">
                <a16:creationId xmlns:a16="http://schemas.microsoft.com/office/drawing/2014/main" id="{9E70BD91-639B-40BE-9968-8124ADFF79F0}"/>
              </a:ext>
            </a:extLst>
          </p:cNvPr>
          <p:cNvSpPr txBox="1"/>
          <p:nvPr/>
        </p:nvSpPr>
        <p:spPr>
          <a:xfrm>
            <a:off x="1397271" y="493059"/>
            <a:ext cx="9397458" cy="400110"/>
          </a:xfrm>
          <a:prstGeom prst="rect">
            <a:avLst/>
          </a:prstGeom>
          <a:noFill/>
        </p:spPr>
        <p:txBody>
          <a:bodyPr wrap="square" rtlCol="0">
            <a:spAutoFit/>
          </a:bodyPr>
          <a:lstStyle/>
          <a:p>
            <a:r>
              <a:rPr lang="en-US" sz="2000" dirty="0">
                <a:solidFill>
                  <a:schemeClr val="bg2">
                    <a:lumMod val="10000"/>
                  </a:schemeClr>
                </a:solidFill>
              </a:rPr>
              <a:t>Feature Importance: Analyze and visualize feature importance in Random Forest model.</a:t>
            </a:r>
          </a:p>
        </p:txBody>
      </p:sp>
    </p:spTree>
    <p:extLst>
      <p:ext uri="{BB962C8B-B14F-4D97-AF65-F5344CB8AC3E}">
        <p14:creationId xmlns:p14="http://schemas.microsoft.com/office/powerpoint/2010/main" val="376343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D7B12B-4636-41D8-8B69-CD1E2BC8D22B}"/>
              </a:ext>
            </a:extLst>
          </p:cNvPr>
          <p:cNvPicPr>
            <a:picLocks noChangeAspect="1"/>
          </p:cNvPicPr>
          <p:nvPr/>
        </p:nvPicPr>
        <p:blipFill>
          <a:blip r:embed="rId2" cstate="print">
            <a:alphaModFix amt="50000"/>
            <a:extLst>
              <a:ext uri="{28A0092B-C50C-407E-A947-70E740481C1C}">
                <a14:useLocalDpi xmlns:a14="http://schemas.microsoft.com/office/drawing/2010/main" val="0"/>
              </a:ext>
            </a:extLst>
          </a:blip>
          <a:stretch>
            <a:fillRect/>
          </a:stretch>
        </p:blipFill>
        <p:spPr>
          <a:xfrm>
            <a:off x="0" y="-4483"/>
            <a:ext cx="12192000" cy="6858000"/>
          </a:xfrm>
          <a:prstGeom prst="rect">
            <a:avLst/>
          </a:prstGeom>
        </p:spPr>
      </p:pic>
      <p:sp>
        <p:nvSpPr>
          <p:cNvPr id="2" name="Title 1">
            <a:extLst>
              <a:ext uri="{FF2B5EF4-FFF2-40B4-BE49-F238E27FC236}">
                <a16:creationId xmlns:a16="http://schemas.microsoft.com/office/drawing/2014/main" id="{4A7099DD-77A5-4D4E-9CE8-361B3777A28B}"/>
              </a:ext>
            </a:extLst>
          </p:cNvPr>
          <p:cNvSpPr>
            <a:spLocks noGrp="1"/>
          </p:cNvSpPr>
          <p:nvPr>
            <p:ph type="title"/>
          </p:nvPr>
        </p:nvSpPr>
        <p:spPr>
          <a:xfrm>
            <a:off x="293401" y="173358"/>
            <a:ext cx="10834234" cy="612775"/>
          </a:xfrm>
        </p:spPr>
        <p:txBody>
          <a:bodyPr>
            <a:normAutofit/>
          </a:bodyPr>
          <a:lstStyle/>
          <a:p>
            <a:r>
              <a:rPr lang="en-US" sz="4400" dirty="0"/>
              <a:t>RESULTS &amp; INSIGHTS</a:t>
            </a:r>
            <a:endParaRPr lang="en-IN" sz="4400" dirty="0"/>
          </a:p>
        </p:txBody>
      </p:sp>
      <p:sp>
        <p:nvSpPr>
          <p:cNvPr id="3" name="Content Placeholder 2">
            <a:extLst>
              <a:ext uri="{FF2B5EF4-FFF2-40B4-BE49-F238E27FC236}">
                <a16:creationId xmlns:a16="http://schemas.microsoft.com/office/drawing/2014/main" id="{A67C883E-5C10-402E-8AF7-9C52FD01215B}"/>
              </a:ext>
            </a:extLst>
          </p:cNvPr>
          <p:cNvSpPr>
            <a:spLocks noGrp="1"/>
          </p:cNvSpPr>
          <p:nvPr>
            <p:ph idx="1"/>
          </p:nvPr>
        </p:nvSpPr>
        <p:spPr>
          <a:xfrm>
            <a:off x="562343" y="753035"/>
            <a:ext cx="10834234" cy="5342964"/>
          </a:xfrm>
        </p:spPr>
        <p:txBody>
          <a:bodyPr>
            <a:noAutofit/>
          </a:bodyPr>
          <a:lstStyle/>
          <a:p>
            <a:pPr>
              <a:buFont typeface="+mj-lt"/>
              <a:buAutoNum type="arabicPeriod"/>
            </a:pPr>
            <a:r>
              <a:rPr lang="en-US" sz="1600" b="1" dirty="0"/>
              <a:t>Model Performance:</a:t>
            </a:r>
            <a:endParaRPr lang="en-US" sz="1600" dirty="0"/>
          </a:p>
          <a:p>
            <a:pPr lvl="1"/>
            <a:r>
              <a:rPr lang="en-US" sz="1600" b="1" dirty="0"/>
              <a:t>Random Forest achieved 72.1% accuracy</a:t>
            </a:r>
            <a:r>
              <a:rPr lang="en-US" sz="1600" dirty="0"/>
              <a:t>, making it the best-performing model.</a:t>
            </a:r>
          </a:p>
          <a:p>
            <a:pPr lvl="1"/>
            <a:r>
              <a:rPr lang="en-US" sz="1600" dirty="0"/>
              <a:t>The model showed consistent performance across multiple evaluation runs.</a:t>
            </a:r>
          </a:p>
          <a:p>
            <a:pPr>
              <a:buFont typeface="+mj-lt"/>
              <a:buAutoNum type="arabicPeriod"/>
            </a:pPr>
            <a:r>
              <a:rPr lang="en-US" sz="1600" b="1" dirty="0"/>
              <a:t>Key Feature Insights:</a:t>
            </a:r>
            <a:endParaRPr lang="en-US" sz="1600" dirty="0"/>
          </a:p>
          <a:p>
            <a:pPr lvl="1"/>
            <a:r>
              <a:rPr lang="en-US" sz="1600" b="1" dirty="0"/>
              <a:t>pH, Total Dissolved Solids (TDS), and Conductivity</a:t>
            </a:r>
            <a:r>
              <a:rPr lang="en-US" sz="1600" dirty="0"/>
              <a:t> were the most influential factors in determining water potability.</a:t>
            </a:r>
          </a:p>
          <a:p>
            <a:pPr lvl="1"/>
            <a:r>
              <a:rPr lang="en-US" sz="1600" b="1" dirty="0"/>
              <a:t>Turbidity and Organic Carbon</a:t>
            </a:r>
            <a:r>
              <a:rPr lang="en-US" sz="1600" dirty="0"/>
              <a:t> had a moderate impact on classification.</a:t>
            </a:r>
          </a:p>
          <a:p>
            <a:pPr lvl="1"/>
            <a:r>
              <a:rPr lang="en-US" sz="1600" dirty="0"/>
              <a:t>Some features contributed less, indicating potential for feature optimization.</a:t>
            </a:r>
          </a:p>
          <a:p>
            <a:pPr>
              <a:buFont typeface="+mj-lt"/>
              <a:buAutoNum type="arabicPeriod"/>
            </a:pPr>
            <a:r>
              <a:rPr lang="en-US" sz="1600" b="1" dirty="0"/>
              <a:t>Confusion Matrix Analysis:</a:t>
            </a:r>
            <a:endParaRPr lang="en-US" sz="1600" dirty="0"/>
          </a:p>
          <a:p>
            <a:pPr lvl="1"/>
            <a:r>
              <a:rPr lang="en-US" sz="1600" dirty="0"/>
              <a:t>The model correctly classified most potable and non-potable water samples.</a:t>
            </a:r>
          </a:p>
          <a:p>
            <a:pPr>
              <a:buFont typeface="+mj-lt"/>
              <a:buAutoNum type="arabicPeriod"/>
            </a:pPr>
            <a:r>
              <a:rPr lang="en-US" sz="1600" b="1" dirty="0"/>
              <a:t>ROC Curve &amp; AUC Score:</a:t>
            </a:r>
            <a:endParaRPr lang="en-US" sz="1600" dirty="0"/>
          </a:p>
          <a:p>
            <a:pPr lvl="1"/>
            <a:r>
              <a:rPr lang="en-US" sz="1600" dirty="0"/>
              <a:t>The </a:t>
            </a:r>
            <a:r>
              <a:rPr lang="en-US" sz="1600" b="1" dirty="0"/>
              <a:t>high AUC score</a:t>
            </a:r>
            <a:r>
              <a:rPr lang="en-US" sz="1600" dirty="0"/>
              <a:t> confirms that the model effectively distinguishes between potable and non-potable water.</a:t>
            </a:r>
          </a:p>
          <a:p>
            <a:pPr>
              <a:buFont typeface="+mj-lt"/>
              <a:buAutoNum type="arabicPeriod"/>
            </a:pPr>
            <a:r>
              <a:rPr lang="en-US" sz="1600" b="1" dirty="0"/>
              <a:t>Limitations &amp; Areas for Improvement:</a:t>
            </a:r>
            <a:endParaRPr lang="en-US" sz="1600" dirty="0"/>
          </a:p>
          <a:p>
            <a:pPr lvl="1"/>
            <a:r>
              <a:rPr lang="en-US" sz="1600" dirty="0"/>
              <a:t>Accuracy can be further improved with </a:t>
            </a:r>
            <a:r>
              <a:rPr lang="en-US" sz="1600" b="1" dirty="0"/>
              <a:t>more diverse and balanced data</a:t>
            </a:r>
            <a:r>
              <a:rPr lang="en-US" sz="1600" dirty="0"/>
              <a:t>.</a:t>
            </a:r>
          </a:p>
          <a:p>
            <a:pPr lvl="1"/>
            <a:r>
              <a:rPr lang="en-US" sz="1600" dirty="0"/>
              <a:t>Additional feature engineering and hyperparameter tuning may enhance predictions.</a:t>
            </a:r>
          </a:p>
          <a:p>
            <a:pPr lvl="1"/>
            <a:r>
              <a:rPr lang="en-US" sz="1600" dirty="0"/>
              <a:t>Integration with real-time sensor data can improve practical applications.</a:t>
            </a:r>
          </a:p>
          <a:p>
            <a:pPr marL="0" indent="0">
              <a:buNone/>
            </a:pPr>
            <a:r>
              <a:rPr lang="en-US" sz="1600" dirty="0"/>
              <a:t>These insights validate the effectiveness of </a:t>
            </a:r>
            <a:r>
              <a:rPr lang="en-US" sz="1600" b="1" dirty="0"/>
              <a:t>Random Forest</a:t>
            </a:r>
            <a:r>
              <a:rPr lang="en-US" sz="1600" dirty="0"/>
              <a:t> for predicting water potability while highlighting future enhancement opportunities. </a:t>
            </a:r>
          </a:p>
        </p:txBody>
      </p:sp>
    </p:spTree>
    <p:extLst>
      <p:ext uri="{BB962C8B-B14F-4D97-AF65-F5344CB8AC3E}">
        <p14:creationId xmlns:p14="http://schemas.microsoft.com/office/powerpoint/2010/main" val="2241658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277107-CE66-40BB-B5C8-59CD7C2DE11F}"/>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10E7B1-967D-48AA-8414-9FAFF5C44A94}"/>
              </a:ext>
            </a:extLst>
          </p:cNvPr>
          <p:cNvSpPr>
            <a:spLocks noGrp="1"/>
          </p:cNvSpPr>
          <p:nvPr>
            <p:ph type="title"/>
          </p:nvPr>
        </p:nvSpPr>
        <p:spPr>
          <a:xfrm>
            <a:off x="239613" y="172084"/>
            <a:ext cx="10834234" cy="612775"/>
          </a:xfrm>
        </p:spPr>
        <p:txBody>
          <a:bodyPr>
            <a:normAutofit/>
          </a:bodyPr>
          <a:lstStyle/>
          <a:p>
            <a:r>
              <a:rPr lang="en-US" sz="4400" dirty="0"/>
              <a:t>CONCLUSION &amp; </a:t>
            </a:r>
            <a:r>
              <a:rPr lang="en-US" sz="4400" b="1" dirty="0"/>
              <a:t>KEY FINDINGS</a:t>
            </a:r>
            <a:endParaRPr lang="en-IN" sz="4400" dirty="0"/>
          </a:p>
        </p:txBody>
      </p:sp>
      <p:sp>
        <p:nvSpPr>
          <p:cNvPr id="3" name="Content Placeholder 2">
            <a:extLst>
              <a:ext uri="{FF2B5EF4-FFF2-40B4-BE49-F238E27FC236}">
                <a16:creationId xmlns:a16="http://schemas.microsoft.com/office/drawing/2014/main" id="{B663B9C3-D38E-4176-AE34-88F4CF5B03D4}"/>
              </a:ext>
            </a:extLst>
          </p:cNvPr>
          <p:cNvSpPr>
            <a:spLocks noGrp="1"/>
          </p:cNvSpPr>
          <p:nvPr>
            <p:ph idx="1"/>
          </p:nvPr>
        </p:nvSpPr>
        <p:spPr>
          <a:xfrm>
            <a:off x="581488" y="1025795"/>
            <a:ext cx="11029024" cy="5218785"/>
          </a:xfrm>
        </p:spPr>
        <p:txBody>
          <a:bodyPr>
            <a:normAutofit/>
          </a:bodyPr>
          <a:lstStyle/>
          <a:p>
            <a:pPr marL="0" indent="0">
              <a:buNone/>
            </a:pPr>
            <a:r>
              <a:rPr lang="en-US" sz="2000" dirty="0"/>
              <a:t>The analysis of water potability prediction reveals that key water quality parameters—such as pH, hardness, total dissolved solids (TDS), chlorides, sulfates, and microbial contamination—significantly influence whether water is safe for consumption. Machine learning models applied to the dataset suggest that water quality classification can be effectively performed using algorithms like Random Forest, XGBoost, and Support Vector Machines, with </a:t>
            </a:r>
            <a:r>
              <a:rPr lang="en-US" sz="2000" b="1" dirty="0"/>
              <a:t>Random Forest often demonstrating superior predictive performance.</a:t>
            </a:r>
          </a:p>
          <a:p>
            <a:pPr marL="0" indent="0">
              <a:buNone/>
            </a:pPr>
            <a:r>
              <a:rPr lang="en-US" sz="3200" b="1" dirty="0"/>
              <a:t>KEY FINDINGS INCLUDE:</a:t>
            </a:r>
          </a:p>
          <a:p>
            <a:pPr>
              <a:buFont typeface="+mj-lt"/>
              <a:buAutoNum type="arabicPeriod"/>
            </a:pPr>
            <a:r>
              <a:rPr lang="en-US" sz="2000" b="1" dirty="0"/>
              <a:t>pH Levels:</a:t>
            </a:r>
            <a:r>
              <a:rPr lang="en-US" sz="2000" dirty="0"/>
              <a:t> Water with extremely low or high pH values is more likely to be non-potable, aligning with WHO guidelines.</a:t>
            </a:r>
          </a:p>
          <a:p>
            <a:pPr>
              <a:buFont typeface="+mj-lt"/>
              <a:buAutoNum type="arabicPeriod"/>
            </a:pPr>
            <a:r>
              <a:rPr lang="en-US" sz="2000" b="1" dirty="0"/>
              <a:t>Total Dissolved Solids (TDS):</a:t>
            </a:r>
            <a:r>
              <a:rPr lang="en-US" sz="2000" dirty="0"/>
              <a:t> High TDS concentrations are a strong indicator of non-potable water, as they correlate with increased contamination and mineral content.</a:t>
            </a:r>
          </a:p>
          <a:p>
            <a:pPr>
              <a:buFont typeface="+mj-lt"/>
              <a:buAutoNum type="arabicPeriod"/>
            </a:pPr>
            <a:r>
              <a:rPr lang="en-US" sz="2000" b="1" dirty="0"/>
              <a:t>Chemical Contaminants:</a:t>
            </a:r>
            <a:r>
              <a:rPr lang="en-US" sz="2000" dirty="0"/>
              <a:t> Elevated sulfate and chloride levels negatively impact water quality, making them crucial features in predictive modeling.</a:t>
            </a:r>
          </a:p>
          <a:p>
            <a:pPr>
              <a:buFont typeface="+mj-lt"/>
              <a:buAutoNum type="arabicPeriod"/>
            </a:pPr>
            <a:r>
              <a:rPr lang="en-US" sz="2000" b="1" dirty="0"/>
              <a:t>Microbial Contamination:</a:t>
            </a:r>
            <a:r>
              <a:rPr lang="en-US" sz="2000" dirty="0"/>
              <a:t> Presence of bacteria is a critical determinant of potability, though not always captured in available datasets.</a:t>
            </a:r>
          </a:p>
          <a:p>
            <a:pPr marL="0" indent="0">
              <a:buNone/>
            </a:pPr>
            <a:endParaRPr lang="en-US" sz="20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9902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277107-CE66-40BB-B5C8-59CD7C2DE11F}"/>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10E7B1-967D-48AA-8414-9FAFF5C44A94}"/>
              </a:ext>
            </a:extLst>
          </p:cNvPr>
          <p:cNvSpPr>
            <a:spLocks noGrp="1"/>
          </p:cNvSpPr>
          <p:nvPr>
            <p:ph type="title"/>
          </p:nvPr>
        </p:nvSpPr>
        <p:spPr>
          <a:xfrm>
            <a:off x="239613" y="172084"/>
            <a:ext cx="10834234" cy="612775"/>
          </a:xfrm>
        </p:spPr>
        <p:txBody>
          <a:bodyPr>
            <a:normAutofit/>
          </a:bodyPr>
          <a:lstStyle/>
          <a:p>
            <a:r>
              <a:rPr lang="en-IN" sz="4400" dirty="0"/>
              <a:t>BUSINESS AND PRACTICAL IMPLICATIONS</a:t>
            </a:r>
          </a:p>
        </p:txBody>
      </p:sp>
      <p:sp>
        <p:nvSpPr>
          <p:cNvPr id="3" name="Content Placeholder 2">
            <a:extLst>
              <a:ext uri="{FF2B5EF4-FFF2-40B4-BE49-F238E27FC236}">
                <a16:creationId xmlns:a16="http://schemas.microsoft.com/office/drawing/2014/main" id="{B663B9C3-D38E-4176-AE34-88F4CF5B03D4}"/>
              </a:ext>
            </a:extLst>
          </p:cNvPr>
          <p:cNvSpPr>
            <a:spLocks noGrp="1"/>
          </p:cNvSpPr>
          <p:nvPr>
            <p:ph idx="1"/>
          </p:nvPr>
        </p:nvSpPr>
        <p:spPr>
          <a:xfrm>
            <a:off x="581488" y="1183341"/>
            <a:ext cx="11029024" cy="4855051"/>
          </a:xfrm>
        </p:spPr>
        <p:txBody>
          <a:bodyPr>
            <a:normAutofit/>
          </a:bodyPr>
          <a:lstStyle/>
          <a:p>
            <a:pPr>
              <a:buFont typeface="Arial" panose="020B0604020202020204" pitchFamily="34" charset="0"/>
              <a:buChar char="•"/>
            </a:pPr>
            <a:r>
              <a:rPr lang="en-US" sz="2400" b="1" dirty="0"/>
              <a:t>Automated Water Quality Monitoring:</a:t>
            </a:r>
            <a:r>
              <a:rPr lang="en-US" sz="2400" dirty="0"/>
              <a:t> Implementing machine learning models can help automate real-time water quality assessments.</a:t>
            </a:r>
          </a:p>
          <a:p>
            <a:pPr>
              <a:buFont typeface="Arial" panose="020B0604020202020204" pitchFamily="34" charset="0"/>
              <a:buChar char="•"/>
            </a:pPr>
            <a:r>
              <a:rPr lang="en-US" sz="2400" b="1" dirty="0"/>
              <a:t>Targeted Water Treatment Strategies:</a:t>
            </a:r>
            <a:r>
              <a:rPr lang="en-US" sz="2400" dirty="0"/>
              <a:t> Identifying specific contaminants allows for more efficient purification techniques.</a:t>
            </a:r>
          </a:p>
          <a:p>
            <a:pPr>
              <a:buFont typeface="Arial" panose="020B0604020202020204" pitchFamily="34" charset="0"/>
              <a:buChar char="•"/>
            </a:pPr>
            <a:r>
              <a:rPr lang="en-US" sz="2400" b="1" dirty="0"/>
              <a:t>Improved Public Health Measures:</a:t>
            </a:r>
            <a:r>
              <a:rPr lang="en-US" sz="2400" dirty="0"/>
              <a:t> Predictive models can help in proactive identification of unsafe water sources, reducing health risks.</a:t>
            </a:r>
          </a:p>
          <a:p>
            <a:pPr marL="0" indent="0">
              <a:buNone/>
            </a:pPr>
            <a:r>
              <a:rPr lang="en-US" sz="2400" dirty="0"/>
              <a:t>In conclusion, predictive modeling for water potability serves as a valuable tool for ensuring water safety. However, model performance depends on the completeness and quality of the dataset, highlighting the need for continuous data collection and validation through laboratory testing.</a:t>
            </a:r>
          </a:p>
          <a:p>
            <a:pPr marL="0" indent="0">
              <a:buNone/>
            </a:pPr>
            <a:endParaRPr lang="en-US" sz="20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2126789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A85A7B-B807-4104-A393-411DA30B9B7B}"/>
              </a:ext>
            </a:extLst>
          </p:cNvPr>
          <p:cNvPicPr>
            <a:picLocks noChangeAspect="1"/>
          </p:cNvPicPr>
          <p:nvPr/>
        </p:nvPicPr>
        <p:blipFill>
          <a:blip r:embed="rId2" cstate="print">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72FDC36-3B57-4B25-ACEB-969AC62182B1}"/>
              </a:ext>
            </a:extLst>
          </p:cNvPr>
          <p:cNvSpPr/>
          <p:nvPr/>
        </p:nvSpPr>
        <p:spPr>
          <a:xfrm>
            <a:off x="4038600" y="385500"/>
            <a:ext cx="4114800" cy="923330"/>
          </a:xfrm>
          <a:prstGeom prst="rect">
            <a:avLst/>
          </a:prstGeom>
          <a:noFill/>
        </p:spPr>
        <p:txBody>
          <a:bodyPr wrap="square" lIns="91440" tIns="45720" rIns="91440" bIns="45720">
            <a:spAutoFit/>
          </a:bodyPr>
          <a:lstStyle/>
          <a:p>
            <a:pPr algn="ctr"/>
            <a:r>
              <a:rPr lang="en-IN" sz="5400" b="1" cap="none" spc="0" dirty="0">
                <a:ln w="13462">
                  <a:solidFill>
                    <a:schemeClr val="bg1"/>
                  </a:solidFill>
                  <a:prstDash val="solid"/>
                </a:ln>
                <a:solidFill>
                  <a:schemeClr val="tx1">
                    <a:lumMod val="85000"/>
                    <a:lumOff val="15000"/>
                  </a:schemeClr>
                </a:solidFill>
                <a:effectLst>
                  <a:glow rad="101600">
                    <a:schemeClr val="accent3">
                      <a:satMod val="175000"/>
                      <a:alpha val="40000"/>
                    </a:schemeClr>
                  </a:glow>
                  <a:outerShdw dist="38100" dir="2700000" algn="bl" rotWithShape="0">
                    <a:schemeClr val="accent5"/>
                  </a:outerShdw>
                </a:effectLst>
              </a:rPr>
              <a:t>Questions ?</a:t>
            </a:r>
          </a:p>
        </p:txBody>
      </p:sp>
    </p:spTree>
    <p:extLst>
      <p:ext uri="{BB962C8B-B14F-4D97-AF65-F5344CB8AC3E}">
        <p14:creationId xmlns:p14="http://schemas.microsoft.com/office/powerpoint/2010/main" val="117386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C09F7-63A1-4B8D-BD58-236714C3FDA7}"/>
              </a:ext>
            </a:extLst>
          </p:cNvPr>
          <p:cNvSpPr>
            <a:spLocks noGrp="1"/>
          </p:cNvSpPr>
          <p:nvPr>
            <p:ph type="title"/>
          </p:nvPr>
        </p:nvSpPr>
        <p:spPr>
          <a:xfrm>
            <a:off x="329260" y="337829"/>
            <a:ext cx="10834234" cy="612775"/>
          </a:xfrm>
        </p:spPr>
        <p:txBody>
          <a:bodyPr>
            <a:normAutofit/>
          </a:bodyPr>
          <a:lstStyle/>
          <a:p>
            <a:r>
              <a:rPr lang="en-US" sz="4400" dirty="0"/>
              <a:t>AGENDA</a:t>
            </a:r>
            <a:endParaRPr lang="en-IN" sz="4400" dirty="0"/>
          </a:p>
        </p:txBody>
      </p:sp>
      <p:pic>
        <p:nvPicPr>
          <p:cNvPr id="5" name="Content Placeholder 4">
            <a:extLst>
              <a:ext uri="{FF2B5EF4-FFF2-40B4-BE49-F238E27FC236}">
                <a16:creationId xmlns:a16="http://schemas.microsoft.com/office/drawing/2014/main" id="{5296934B-5491-4FDE-BD2D-20B4443A61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882" y="1216441"/>
            <a:ext cx="9386047" cy="4951277"/>
          </a:xfrm>
        </p:spPr>
      </p:pic>
      <p:sp>
        <p:nvSpPr>
          <p:cNvPr id="7" name="TextBox 6">
            <a:extLst>
              <a:ext uri="{FF2B5EF4-FFF2-40B4-BE49-F238E27FC236}">
                <a16:creationId xmlns:a16="http://schemas.microsoft.com/office/drawing/2014/main" id="{D33030E5-9A69-4F49-ACD4-4995C46A67D6}"/>
              </a:ext>
            </a:extLst>
          </p:cNvPr>
          <p:cNvSpPr txBox="1"/>
          <p:nvPr/>
        </p:nvSpPr>
        <p:spPr>
          <a:xfrm>
            <a:off x="1344703" y="1748114"/>
            <a:ext cx="3550024" cy="2092881"/>
          </a:xfrm>
          <a:prstGeom prst="rect">
            <a:avLst/>
          </a:prstGeom>
          <a:noFill/>
        </p:spPr>
        <p:txBody>
          <a:bodyPr wrap="square" rtlCol="0">
            <a:spAutoFit/>
          </a:bodyPr>
          <a:lstStyle/>
          <a:p>
            <a:pPr marL="457200" indent="-457200">
              <a:buFont typeface="Arial" panose="020B0604020202020204" pitchFamily="34" charset="0"/>
              <a:buChar char="•"/>
            </a:pPr>
            <a:r>
              <a:rPr lang="en-US" sz="2800" dirty="0"/>
              <a:t>Introduction</a:t>
            </a:r>
          </a:p>
          <a:p>
            <a:pPr marL="457200" indent="-457200">
              <a:buFont typeface="Arial" panose="020B0604020202020204" pitchFamily="34" charset="0"/>
              <a:buChar char="•"/>
            </a:pPr>
            <a:r>
              <a:rPr lang="en-US" sz="2800" dirty="0"/>
              <a:t>Dataset Overview</a:t>
            </a:r>
          </a:p>
          <a:p>
            <a:pPr marL="457200" indent="-457200">
              <a:buFont typeface="Arial" panose="020B0604020202020204" pitchFamily="34" charset="0"/>
              <a:buChar char="•"/>
            </a:pPr>
            <a:r>
              <a:rPr lang="en-US" sz="2800" dirty="0"/>
              <a:t>Data Preprocessing</a:t>
            </a:r>
          </a:p>
          <a:p>
            <a:pPr marL="457200" indent="-457200">
              <a:buFont typeface="Arial" panose="020B0604020202020204" pitchFamily="34" charset="0"/>
              <a:buChar char="•"/>
            </a:pPr>
            <a:r>
              <a:rPr lang="en-US" sz="2800" dirty="0"/>
              <a:t>Model Selection</a:t>
            </a:r>
          </a:p>
          <a:p>
            <a:endParaRPr lang="en-IN" dirty="0"/>
          </a:p>
        </p:txBody>
      </p:sp>
      <p:sp>
        <p:nvSpPr>
          <p:cNvPr id="8" name="TextBox 7">
            <a:extLst>
              <a:ext uri="{FF2B5EF4-FFF2-40B4-BE49-F238E27FC236}">
                <a16:creationId xmlns:a16="http://schemas.microsoft.com/office/drawing/2014/main" id="{CE22AD53-EE31-4CE0-9225-30BBD30840A9}"/>
              </a:ext>
            </a:extLst>
          </p:cNvPr>
          <p:cNvSpPr txBox="1"/>
          <p:nvPr/>
        </p:nvSpPr>
        <p:spPr>
          <a:xfrm>
            <a:off x="4805081" y="1775014"/>
            <a:ext cx="4455459" cy="2092881"/>
          </a:xfrm>
          <a:prstGeom prst="rect">
            <a:avLst/>
          </a:prstGeom>
          <a:noFill/>
        </p:spPr>
        <p:txBody>
          <a:bodyPr wrap="square" rtlCol="0">
            <a:spAutoFit/>
          </a:bodyPr>
          <a:lstStyle/>
          <a:p>
            <a:pPr marL="457200" indent="-457200">
              <a:buFont typeface="Arial" panose="020B0604020202020204" pitchFamily="34" charset="0"/>
              <a:buChar char="•"/>
            </a:pPr>
            <a:r>
              <a:rPr lang="en-US" sz="2800" dirty="0"/>
              <a:t>Model Evaluation</a:t>
            </a:r>
          </a:p>
          <a:p>
            <a:pPr marL="457200" indent="-457200">
              <a:buFont typeface="Arial" panose="020B0604020202020204" pitchFamily="34" charset="0"/>
              <a:buChar char="•"/>
            </a:pPr>
            <a:r>
              <a:rPr lang="en-US" sz="2800" dirty="0"/>
              <a:t>Results &amp; Insights</a:t>
            </a:r>
          </a:p>
          <a:p>
            <a:pPr marL="457200" indent="-457200">
              <a:buFont typeface="Arial" panose="020B0604020202020204" pitchFamily="34" charset="0"/>
              <a:buChar char="•"/>
            </a:pPr>
            <a:r>
              <a:rPr lang="en-US" sz="2800" dirty="0"/>
              <a:t>Conclusion &amp; Future Work</a:t>
            </a:r>
          </a:p>
          <a:p>
            <a:pPr marL="457200" indent="-457200">
              <a:buFont typeface="Arial" panose="020B0604020202020204" pitchFamily="34" charset="0"/>
              <a:buChar char="•"/>
            </a:pPr>
            <a:r>
              <a:rPr lang="en-US" sz="2800" dirty="0"/>
              <a:t>Q&amp;A</a:t>
            </a:r>
          </a:p>
          <a:p>
            <a:endParaRPr lang="en-IN" dirty="0"/>
          </a:p>
        </p:txBody>
      </p:sp>
    </p:spTree>
    <p:extLst>
      <p:ext uri="{BB962C8B-B14F-4D97-AF65-F5344CB8AC3E}">
        <p14:creationId xmlns:p14="http://schemas.microsoft.com/office/powerpoint/2010/main" val="3721976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1FB2DC-F7FA-4868-91C9-83CFFC46787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580272" y="376966"/>
            <a:ext cx="10834234" cy="869576"/>
          </a:xfrm>
        </p:spPr>
        <p:txBody>
          <a:bodyPr>
            <a:normAutofit/>
          </a:bodyPr>
          <a:lstStyle/>
          <a:p>
            <a:r>
              <a:rPr lang="en-US" sz="4400" dirty="0"/>
              <a:t>INTRODUCTION</a:t>
            </a:r>
            <a:endParaRPr lang="en-IN" sz="4400" dirty="0"/>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607166" y="1316484"/>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r>
              <a:rPr lang="en-US" b="1" dirty="0"/>
              <a:t>Opening Statement:</a:t>
            </a:r>
            <a:r>
              <a:rPr lang="en-US" dirty="0"/>
              <a:t/>
            </a:r>
            <a:br>
              <a:rPr lang="en-US" dirty="0"/>
            </a:br>
            <a:r>
              <a:rPr lang="en-US" dirty="0"/>
              <a:t>Access to clean and safe drinking water is crucial for human health. However, contamination from chemical and physical pollutants poses a significant public health risk. Traditional water quality assessment methods are resource-intensive, making automated predictive models essential.</a:t>
            </a:r>
          </a:p>
          <a:p>
            <a:pPr marL="0" indent="0">
              <a:buNone/>
            </a:pPr>
            <a:endParaRPr lang="en-US" dirty="0"/>
          </a:p>
          <a:p>
            <a:r>
              <a:rPr lang="en-US" b="1" dirty="0"/>
              <a:t>Objective:</a:t>
            </a:r>
            <a:r>
              <a:rPr lang="en-US" dirty="0"/>
              <a:t/>
            </a:r>
            <a:br>
              <a:rPr lang="en-US" dirty="0"/>
            </a:br>
            <a:r>
              <a:rPr lang="en-US" dirty="0"/>
              <a:t>This project aims to develop a </a:t>
            </a:r>
            <a:r>
              <a:rPr lang="en-US" b="1" dirty="0"/>
              <a:t>machine learning model</a:t>
            </a:r>
            <a:r>
              <a:rPr lang="en-US" dirty="0"/>
              <a:t> to predict water potability based on key physicochemical parameters.</a:t>
            </a:r>
          </a:p>
          <a:p>
            <a:pPr marL="0" lvl="0" indent="0">
              <a:buNone/>
            </a:pPr>
            <a:endParaRPr lang="en-US" dirty="0"/>
          </a:p>
        </p:txBody>
      </p:sp>
    </p:spTree>
    <p:extLst>
      <p:ext uri="{BB962C8B-B14F-4D97-AF65-F5344CB8AC3E}">
        <p14:creationId xmlns:p14="http://schemas.microsoft.com/office/powerpoint/2010/main" val="227245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1A0792-D172-4B67-932A-2D777827DEBB}"/>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3062F9D5-A13B-4048-8CC2-F1C23881F372}"/>
              </a:ext>
            </a:extLst>
          </p:cNvPr>
          <p:cNvSpPr>
            <a:spLocks noGrp="1"/>
          </p:cNvSpPr>
          <p:nvPr>
            <p:ph type="title"/>
          </p:nvPr>
        </p:nvSpPr>
        <p:spPr>
          <a:xfrm>
            <a:off x="427872" y="334726"/>
            <a:ext cx="10834234" cy="612775"/>
          </a:xfrm>
        </p:spPr>
        <p:txBody>
          <a:bodyPr>
            <a:normAutofit/>
          </a:bodyPr>
          <a:lstStyle/>
          <a:p>
            <a:r>
              <a:rPr lang="en-US" sz="4400" dirty="0"/>
              <a:t>DATASET OVERVIEW</a:t>
            </a:r>
            <a:endParaRPr lang="en-IN" sz="4400" dirty="0"/>
          </a:p>
        </p:txBody>
      </p:sp>
      <p:sp>
        <p:nvSpPr>
          <p:cNvPr id="6" name="TextBox 5">
            <a:extLst>
              <a:ext uri="{FF2B5EF4-FFF2-40B4-BE49-F238E27FC236}">
                <a16:creationId xmlns:a16="http://schemas.microsoft.com/office/drawing/2014/main" id="{8D2B3CA0-CF90-45E0-AA7C-7D73538722C5}"/>
              </a:ext>
            </a:extLst>
          </p:cNvPr>
          <p:cNvSpPr txBox="1"/>
          <p:nvPr/>
        </p:nvSpPr>
        <p:spPr>
          <a:xfrm>
            <a:off x="502027" y="1048867"/>
            <a:ext cx="11143129" cy="5109091"/>
          </a:xfrm>
          <a:prstGeom prst="rect">
            <a:avLst/>
          </a:prstGeom>
          <a:noFill/>
        </p:spPr>
        <p:txBody>
          <a:bodyPr wrap="square" rtlCol="0">
            <a:spAutoFit/>
          </a:bodyPr>
          <a:lstStyle/>
          <a:p>
            <a:r>
              <a:rPr lang="en-US" sz="2800" dirty="0">
                <a:solidFill>
                  <a:schemeClr val="bg2">
                    <a:lumMod val="10000"/>
                  </a:schemeClr>
                </a:solidFill>
              </a:rPr>
              <a:t>The dataset contains </a:t>
            </a:r>
            <a:r>
              <a:rPr lang="en-US" sz="2800" b="1" dirty="0">
                <a:solidFill>
                  <a:schemeClr val="bg2">
                    <a:lumMod val="10000"/>
                  </a:schemeClr>
                </a:solidFill>
              </a:rPr>
              <a:t>9 key water quality parameters</a:t>
            </a:r>
            <a:r>
              <a:rPr lang="en-US" sz="2800" dirty="0">
                <a:solidFill>
                  <a:schemeClr val="bg2">
                    <a:lumMod val="10000"/>
                  </a:schemeClr>
                </a:solidFill>
              </a:rPr>
              <a:t> used to predict whether water is </a:t>
            </a:r>
            <a:r>
              <a:rPr lang="en-US" sz="2800" b="1" dirty="0">
                <a:solidFill>
                  <a:schemeClr val="bg2">
                    <a:lumMod val="10000"/>
                  </a:schemeClr>
                </a:solidFill>
              </a:rPr>
              <a:t>potable (safe to drink) or not</a:t>
            </a:r>
            <a:r>
              <a:rPr lang="en-US" sz="2800" dirty="0">
                <a:solidFill>
                  <a:schemeClr val="bg2">
                    <a:lumMod val="10000"/>
                  </a:schemeClr>
                </a:solidFill>
              </a:rPr>
              <a:t>. These parameters include:</a:t>
            </a:r>
          </a:p>
          <a:p>
            <a:endParaRPr lang="en-US" sz="2800" dirty="0">
              <a:solidFill>
                <a:schemeClr val="bg2">
                  <a:lumMod val="10000"/>
                </a:schemeClr>
              </a:solidFill>
            </a:endParaRPr>
          </a:p>
          <a:p>
            <a:pPr>
              <a:buFont typeface="Arial" panose="020B0604020202020204" pitchFamily="34" charset="0"/>
              <a:buChar char="•"/>
            </a:pPr>
            <a:r>
              <a:rPr lang="en-US" sz="2800" b="1" dirty="0">
                <a:solidFill>
                  <a:schemeClr val="bg2">
                    <a:lumMod val="10000"/>
                  </a:schemeClr>
                </a:solidFill>
              </a:rPr>
              <a:t>pH</a:t>
            </a:r>
            <a:r>
              <a:rPr lang="en-US" sz="2800" dirty="0">
                <a:solidFill>
                  <a:schemeClr val="bg2">
                    <a:lumMod val="10000"/>
                  </a:schemeClr>
                </a:solidFill>
              </a:rPr>
              <a:t> – Measures acidity/alkalinity, crucial for water safety.</a:t>
            </a:r>
          </a:p>
          <a:p>
            <a:pPr>
              <a:buFont typeface="Arial" panose="020B0604020202020204" pitchFamily="34" charset="0"/>
              <a:buChar char="•"/>
            </a:pPr>
            <a:r>
              <a:rPr lang="en-US" sz="2800" b="1" dirty="0">
                <a:solidFill>
                  <a:schemeClr val="bg2">
                    <a:lumMod val="10000"/>
                  </a:schemeClr>
                </a:solidFill>
              </a:rPr>
              <a:t>Hardness</a:t>
            </a:r>
            <a:r>
              <a:rPr lang="en-US" sz="2800" dirty="0">
                <a:solidFill>
                  <a:schemeClr val="bg2">
                    <a:lumMod val="10000"/>
                  </a:schemeClr>
                </a:solidFill>
              </a:rPr>
              <a:t> – Indicates dissolved minerals, affecting taste and plumbing.</a:t>
            </a:r>
          </a:p>
          <a:p>
            <a:pPr>
              <a:buFont typeface="Arial" panose="020B0604020202020204" pitchFamily="34" charset="0"/>
              <a:buChar char="•"/>
            </a:pPr>
            <a:r>
              <a:rPr lang="en-US" sz="2800" b="1" dirty="0">
                <a:solidFill>
                  <a:schemeClr val="bg2">
                    <a:lumMod val="10000"/>
                  </a:schemeClr>
                </a:solidFill>
              </a:rPr>
              <a:t>Solids (TDS)</a:t>
            </a:r>
            <a:r>
              <a:rPr lang="en-US" sz="2800" dirty="0">
                <a:solidFill>
                  <a:schemeClr val="bg2">
                    <a:lumMod val="10000"/>
                  </a:schemeClr>
                </a:solidFill>
              </a:rPr>
              <a:t> – Excess levels can impact health and water quality.</a:t>
            </a:r>
          </a:p>
          <a:p>
            <a:pPr>
              <a:buFont typeface="Arial" panose="020B0604020202020204" pitchFamily="34" charset="0"/>
              <a:buChar char="•"/>
            </a:pPr>
            <a:r>
              <a:rPr lang="en-US" sz="2800" b="1" dirty="0">
                <a:solidFill>
                  <a:schemeClr val="bg2">
                    <a:lumMod val="10000"/>
                  </a:schemeClr>
                </a:solidFill>
              </a:rPr>
              <a:t>Chloramines</a:t>
            </a:r>
            <a:r>
              <a:rPr lang="en-US" sz="2800" dirty="0">
                <a:solidFill>
                  <a:schemeClr val="bg2">
                    <a:lumMod val="10000"/>
                  </a:schemeClr>
                </a:solidFill>
              </a:rPr>
              <a:t> – Used for disinfection but harmful in high amounts.</a:t>
            </a:r>
          </a:p>
          <a:p>
            <a:pPr>
              <a:buFont typeface="Arial" panose="020B0604020202020204" pitchFamily="34" charset="0"/>
              <a:buChar char="•"/>
            </a:pPr>
            <a:r>
              <a:rPr lang="en-US" sz="2800" b="1" dirty="0">
                <a:solidFill>
                  <a:schemeClr val="bg2">
                    <a:lumMod val="10000"/>
                  </a:schemeClr>
                </a:solidFill>
              </a:rPr>
              <a:t>Sulfate, Conductivity, Organic Carbon, Trihalomethanes, and Turbidity</a:t>
            </a:r>
            <a:r>
              <a:rPr lang="en-US" sz="2800" dirty="0">
                <a:solidFill>
                  <a:schemeClr val="bg2">
                    <a:lumMod val="10000"/>
                  </a:schemeClr>
                </a:solidFill>
              </a:rPr>
              <a:t> – Critical indicators of contamination and treatment effectiveness.</a:t>
            </a:r>
          </a:p>
          <a:p>
            <a:endParaRPr lang="en-US" sz="2800" dirty="0">
              <a:solidFill>
                <a:schemeClr val="bg2">
                  <a:lumMod val="10000"/>
                </a:schemeClr>
              </a:solidFill>
            </a:endParaRPr>
          </a:p>
          <a:p>
            <a:r>
              <a:rPr lang="en-US" sz="2800" dirty="0">
                <a:solidFill>
                  <a:schemeClr val="bg2">
                    <a:lumMod val="10000"/>
                  </a:schemeClr>
                </a:solidFill>
              </a:rPr>
              <a:t>The </a:t>
            </a:r>
            <a:r>
              <a:rPr lang="en-US" sz="2800" b="1" dirty="0">
                <a:solidFill>
                  <a:schemeClr val="bg2">
                    <a:lumMod val="10000"/>
                  </a:schemeClr>
                </a:solidFill>
              </a:rPr>
              <a:t>target variable is Potability (1 = potable, 0 = not potable).</a:t>
            </a:r>
            <a:endParaRPr lang="en-US" sz="2800" dirty="0">
              <a:solidFill>
                <a:schemeClr val="bg2">
                  <a:lumMod val="10000"/>
                </a:schemeClr>
              </a:solidFill>
            </a:endParaRPr>
          </a:p>
          <a:p>
            <a:endParaRPr lang="en-IN" dirty="0"/>
          </a:p>
        </p:txBody>
      </p:sp>
    </p:spTree>
    <p:extLst>
      <p:ext uri="{BB962C8B-B14F-4D97-AF65-F5344CB8AC3E}">
        <p14:creationId xmlns:p14="http://schemas.microsoft.com/office/powerpoint/2010/main" val="1236317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3FD97F-22C2-41F3-AF6A-D3EEA12DF39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AB01E1D-5A16-467A-8700-8537C8D3B93C}"/>
              </a:ext>
            </a:extLst>
          </p:cNvPr>
          <p:cNvSpPr>
            <a:spLocks noGrp="1"/>
          </p:cNvSpPr>
          <p:nvPr>
            <p:ph type="title"/>
          </p:nvPr>
        </p:nvSpPr>
        <p:spPr>
          <a:xfrm>
            <a:off x="329261" y="245078"/>
            <a:ext cx="10834234" cy="612775"/>
          </a:xfrm>
        </p:spPr>
        <p:txBody>
          <a:bodyPr>
            <a:normAutofit/>
          </a:bodyPr>
          <a:lstStyle/>
          <a:p>
            <a:r>
              <a:rPr lang="en-US" sz="4400" dirty="0"/>
              <a:t>DATA PREPROCESSING</a:t>
            </a:r>
            <a:endParaRPr lang="en-IN" sz="4400" dirty="0"/>
          </a:p>
        </p:txBody>
      </p:sp>
      <p:sp>
        <p:nvSpPr>
          <p:cNvPr id="4" name="Rectangle 1">
            <a:extLst>
              <a:ext uri="{FF2B5EF4-FFF2-40B4-BE49-F238E27FC236}">
                <a16:creationId xmlns:a16="http://schemas.microsoft.com/office/drawing/2014/main" id="{23D4C5B8-7EC9-4D68-BD44-BDD6250179BA}"/>
              </a:ext>
            </a:extLst>
          </p:cNvPr>
          <p:cNvSpPr>
            <a:spLocks noGrp="1" noChangeArrowheads="1"/>
          </p:cNvSpPr>
          <p:nvPr>
            <p:ph idx="1"/>
          </p:nvPr>
        </p:nvSpPr>
        <p:spPr bwMode="auto">
          <a:xfrm>
            <a:off x="537883" y="826752"/>
            <a:ext cx="11324856"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effectLst/>
                <a:latin typeface="Arial" panose="020B0604020202020204" pitchFamily="34" charset="0"/>
              </a:rPr>
              <a:t>Handling Missing Values:</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Used </a:t>
            </a:r>
            <a:r>
              <a:rPr kumimoji="0" lang="en-US" altLang="en-US" sz="1800" b="1" i="0" u="none" strike="noStrike" cap="none" normalizeH="0" baseline="0" dirty="0">
                <a:ln>
                  <a:noFill/>
                </a:ln>
                <a:effectLst/>
                <a:latin typeface="Arial" panose="020B0604020202020204" pitchFamily="34" charset="0"/>
              </a:rPr>
              <a:t>imputation techniques</a:t>
            </a:r>
            <a:r>
              <a:rPr kumimoji="0" lang="en-US" altLang="en-US" sz="1800" b="0" i="0" u="none" strike="noStrike" cap="none" normalizeH="0" baseline="0" dirty="0">
                <a:ln>
                  <a:noFill/>
                </a:ln>
                <a:effectLst/>
                <a:latin typeface="Arial" panose="020B0604020202020204" pitchFamily="34" charset="0"/>
              </a:rPr>
              <a:t> to fill missing data for accurate analysis.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Checked for missing values in key features like </a:t>
            </a:r>
            <a:r>
              <a:rPr kumimoji="0" lang="en-US" altLang="en-US" sz="1800" b="1" i="0" u="none" strike="noStrike" cap="none" normalizeH="0" baseline="0" dirty="0">
                <a:ln>
                  <a:noFill/>
                </a:ln>
                <a:effectLst/>
                <a:latin typeface="Arial" panose="020B0604020202020204" pitchFamily="34" charset="0"/>
              </a:rPr>
              <a:t>pH, Sulfate, and Trihalomethanes</a:t>
            </a:r>
            <a:r>
              <a:rPr kumimoji="0" lang="en-US" altLang="en-US" sz="1800" b="0" i="0" u="none" strike="noStrike" cap="none" normalizeH="0" baseline="0" dirty="0">
                <a:ln>
                  <a:noFill/>
                </a:ln>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2"/>
              <a:tabLst/>
            </a:pPr>
            <a:r>
              <a:rPr kumimoji="0" lang="en-US" altLang="en-US" sz="1800" b="1" i="0" u="none" strike="noStrike" cap="none" normalizeH="0" baseline="0" dirty="0">
                <a:ln>
                  <a:noFill/>
                </a:ln>
                <a:effectLst/>
                <a:latin typeface="Arial" panose="020B0604020202020204" pitchFamily="34" charset="0"/>
              </a:rPr>
              <a:t>Feature Scaling &amp; Normalization:</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Applied </a:t>
            </a:r>
            <a:r>
              <a:rPr kumimoji="0" lang="en-US" altLang="en-US" sz="1800" b="1" i="0" u="none" strike="noStrike" cap="none" normalizeH="0" baseline="0" dirty="0">
                <a:ln>
                  <a:noFill/>
                </a:ln>
                <a:effectLst/>
                <a:latin typeface="Arial" panose="020B0604020202020204" pitchFamily="34" charset="0"/>
              </a:rPr>
              <a:t>Min-Max Scaling</a:t>
            </a:r>
            <a:r>
              <a:rPr kumimoji="0" lang="en-US" altLang="en-US" sz="1800" b="0" i="0" u="none" strike="noStrike" cap="none" normalizeH="0" baseline="0" dirty="0">
                <a:ln>
                  <a:noFill/>
                </a:ln>
                <a:effectLst/>
                <a:latin typeface="Arial" panose="020B0604020202020204" pitchFamily="34" charset="0"/>
              </a:rPr>
              <a:t> to standardize numerical features.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Ensured all features have a consistent scale for better model performance.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3"/>
              <a:tabLst/>
            </a:pPr>
            <a:r>
              <a:rPr kumimoji="0" lang="en-US" altLang="en-US" sz="1800" b="1" i="0" u="none" strike="noStrike" cap="none" normalizeH="0" baseline="0" dirty="0">
                <a:ln>
                  <a:noFill/>
                </a:ln>
                <a:effectLst/>
                <a:latin typeface="Arial" panose="020B0604020202020204" pitchFamily="34" charset="0"/>
              </a:rPr>
              <a:t>Outlier Detection &amp; Removal:</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Identified and addressed extreme values in parameters like </a:t>
            </a:r>
            <a:r>
              <a:rPr kumimoji="0" lang="en-US" altLang="en-US" sz="1800" b="1" i="0" u="none" strike="noStrike" cap="none" normalizeH="0" baseline="0" dirty="0">
                <a:ln>
                  <a:noFill/>
                </a:ln>
                <a:effectLst/>
                <a:latin typeface="Arial" panose="020B0604020202020204" pitchFamily="34" charset="0"/>
              </a:rPr>
              <a:t>TDS and Conductivity</a:t>
            </a:r>
            <a:r>
              <a:rPr kumimoji="0" lang="en-US" altLang="en-US" sz="1800" b="0" i="0" u="none" strike="noStrike" cap="none" normalizeH="0" baseline="0" dirty="0">
                <a:ln>
                  <a:noFill/>
                </a:ln>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Used visualization techniques (boxplots, histograms) to detect anomalies.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4"/>
              <a:tabLst/>
            </a:pPr>
            <a:r>
              <a:rPr kumimoji="0" lang="en-US" altLang="en-US" sz="1800" b="1" i="0" u="none" strike="noStrike" cap="none" normalizeH="0" baseline="0" dirty="0">
                <a:ln>
                  <a:noFill/>
                </a:ln>
                <a:effectLst/>
                <a:latin typeface="Arial" panose="020B0604020202020204" pitchFamily="34" charset="0"/>
              </a:rPr>
              <a:t>Feature Engineering &amp; Transformation:</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Analyzed </a:t>
            </a:r>
            <a:r>
              <a:rPr kumimoji="0" lang="en-US" altLang="en-US" sz="1800" b="1" i="0" u="none" strike="noStrike" cap="none" normalizeH="0" baseline="0" dirty="0">
                <a:ln>
                  <a:noFill/>
                </a:ln>
                <a:effectLst/>
                <a:latin typeface="Arial" panose="020B0604020202020204" pitchFamily="34" charset="0"/>
              </a:rPr>
              <a:t>feature importance</a:t>
            </a:r>
            <a:r>
              <a:rPr kumimoji="0" lang="en-US" altLang="en-US" sz="1800" b="0" i="0" u="none" strike="noStrike" cap="none" normalizeH="0" baseline="0" dirty="0">
                <a:ln>
                  <a:noFill/>
                </a:ln>
                <a:effectLst/>
                <a:latin typeface="Arial" panose="020B0604020202020204" pitchFamily="34" charset="0"/>
              </a:rPr>
              <a:t> to remove redundant or less impactful variables.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Created new derived features (if applicable) to enhance predictive power.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5"/>
              <a:tabLst/>
            </a:pPr>
            <a:r>
              <a:rPr kumimoji="0" lang="en-US" altLang="en-US" sz="1800" b="1" i="0" u="none" strike="noStrike" cap="none" normalizeH="0" baseline="0" dirty="0">
                <a:ln>
                  <a:noFill/>
                </a:ln>
                <a:effectLst/>
                <a:latin typeface="Arial" panose="020B0604020202020204" pitchFamily="34" charset="0"/>
              </a:rPr>
              <a:t>Data Splitting:</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Divided the dataset into </a:t>
            </a:r>
            <a:r>
              <a:rPr kumimoji="0" lang="en-US" altLang="en-US" sz="1800" b="1" i="0" u="none" strike="noStrike" cap="none" normalizeH="0" baseline="0" dirty="0">
                <a:ln>
                  <a:noFill/>
                </a:ln>
                <a:effectLst/>
                <a:latin typeface="Arial" panose="020B0604020202020204" pitchFamily="34" charset="0"/>
              </a:rPr>
              <a:t>training (80%) and testing (20%)</a:t>
            </a:r>
            <a:r>
              <a:rPr kumimoji="0" lang="en-US" altLang="en-US" sz="1800" b="0" i="0" u="none" strike="noStrike" cap="none" normalizeH="0" baseline="0" dirty="0">
                <a:ln>
                  <a:noFill/>
                </a:ln>
                <a:effectLst/>
                <a:latin typeface="Arial" panose="020B0604020202020204" pitchFamily="34" charset="0"/>
              </a:rPr>
              <a:t> sets.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Ensured a balanced distribution of potable and non-potable samples.</a:t>
            </a:r>
          </a:p>
        </p:txBody>
      </p:sp>
    </p:spTree>
    <p:extLst>
      <p:ext uri="{BB962C8B-B14F-4D97-AF65-F5344CB8AC3E}">
        <p14:creationId xmlns:p14="http://schemas.microsoft.com/office/powerpoint/2010/main" val="98211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1E55C5-E0C9-4DE0-9D4F-DB9BCF1D737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451CB94-7667-42EB-A04C-F88FA505A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77" y="378808"/>
            <a:ext cx="3142033" cy="3379807"/>
          </a:xfrm>
          <a:prstGeom prst="rect">
            <a:avLst/>
          </a:prstGeom>
        </p:spPr>
      </p:pic>
      <p:pic>
        <p:nvPicPr>
          <p:cNvPr id="9" name="Picture 8">
            <a:extLst>
              <a:ext uri="{FF2B5EF4-FFF2-40B4-BE49-F238E27FC236}">
                <a16:creationId xmlns:a16="http://schemas.microsoft.com/office/drawing/2014/main" id="{253ECC39-5C53-471F-AD5D-89955460F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4984" y="378808"/>
            <a:ext cx="3142032" cy="3379806"/>
          </a:xfrm>
          <a:prstGeom prst="rect">
            <a:avLst/>
          </a:prstGeom>
        </p:spPr>
      </p:pic>
      <p:pic>
        <p:nvPicPr>
          <p:cNvPr id="13" name="Picture 12">
            <a:extLst>
              <a:ext uri="{FF2B5EF4-FFF2-40B4-BE49-F238E27FC236}">
                <a16:creationId xmlns:a16="http://schemas.microsoft.com/office/drawing/2014/main" id="{3E5CC8EA-6A27-46BC-9923-3B0D285F40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490" y="378808"/>
            <a:ext cx="3142032" cy="3379806"/>
          </a:xfrm>
          <a:prstGeom prst="rect">
            <a:avLst/>
          </a:prstGeom>
        </p:spPr>
      </p:pic>
      <p:sp>
        <p:nvSpPr>
          <p:cNvPr id="14" name="TextBox 13">
            <a:extLst>
              <a:ext uri="{FF2B5EF4-FFF2-40B4-BE49-F238E27FC236}">
                <a16:creationId xmlns:a16="http://schemas.microsoft.com/office/drawing/2014/main" id="{6E916A9B-C773-4467-AEB2-1139997CB022}"/>
              </a:ext>
            </a:extLst>
          </p:cNvPr>
          <p:cNvSpPr txBox="1"/>
          <p:nvPr/>
        </p:nvSpPr>
        <p:spPr>
          <a:xfrm>
            <a:off x="589477" y="4489066"/>
            <a:ext cx="3142033" cy="461665"/>
          </a:xfrm>
          <a:prstGeom prst="rect">
            <a:avLst/>
          </a:prstGeom>
          <a:noFill/>
        </p:spPr>
        <p:txBody>
          <a:bodyPr wrap="square" rtlCol="0">
            <a:spAutoFit/>
          </a:bodyPr>
          <a:lstStyle/>
          <a:p>
            <a:pPr algn="ctr"/>
            <a:r>
              <a:rPr lang="en-IN" sz="2400" b="1" dirty="0">
                <a:solidFill>
                  <a:schemeClr val="bg2">
                    <a:lumMod val="10000"/>
                  </a:schemeClr>
                </a:solidFill>
              </a:rPr>
              <a:t>Range of the features</a:t>
            </a:r>
          </a:p>
        </p:txBody>
      </p:sp>
      <p:sp>
        <p:nvSpPr>
          <p:cNvPr id="15" name="TextBox 14">
            <a:extLst>
              <a:ext uri="{FF2B5EF4-FFF2-40B4-BE49-F238E27FC236}">
                <a16:creationId xmlns:a16="http://schemas.microsoft.com/office/drawing/2014/main" id="{94EDF65C-6462-4FAA-A724-785C6C61AE99}"/>
              </a:ext>
            </a:extLst>
          </p:cNvPr>
          <p:cNvSpPr txBox="1"/>
          <p:nvPr/>
        </p:nvSpPr>
        <p:spPr>
          <a:xfrm>
            <a:off x="4119282" y="4489066"/>
            <a:ext cx="3953435" cy="461665"/>
          </a:xfrm>
          <a:prstGeom prst="rect">
            <a:avLst/>
          </a:prstGeom>
          <a:noFill/>
        </p:spPr>
        <p:txBody>
          <a:bodyPr wrap="square" rtlCol="0">
            <a:spAutoFit/>
          </a:bodyPr>
          <a:lstStyle/>
          <a:p>
            <a:r>
              <a:rPr lang="en-IN" sz="2400" b="1" dirty="0">
                <a:solidFill>
                  <a:schemeClr val="bg2">
                    <a:lumMod val="10000"/>
                  </a:schemeClr>
                </a:solidFill>
              </a:rPr>
              <a:t>Missing values in the features</a:t>
            </a:r>
          </a:p>
        </p:txBody>
      </p:sp>
      <p:sp>
        <p:nvSpPr>
          <p:cNvPr id="16" name="TextBox 15">
            <a:extLst>
              <a:ext uri="{FF2B5EF4-FFF2-40B4-BE49-F238E27FC236}">
                <a16:creationId xmlns:a16="http://schemas.microsoft.com/office/drawing/2014/main" id="{B2154586-A0D8-43CD-87F1-D0A0792DDA91}"/>
              </a:ext>
            </a:extLst>
          </p:cNvPr>
          <p:cNvSpPr txBox="1"/>
          <p:nvPr/>
        </p:nvSpPr>
        <p:spPr>
          <a:xfrm>
            <a:off x="8300221" y="4489065"/>
            <a:ext cx="3462569" cy="461665"/>
          </a:xfrm>
          <a:prstGeom prst="rect">
            <a:avLst/>
          </a:prstGeom>
          <a:noFill/>
        </p:spPr>
        <p:txBody>
          <a:bodyPr wrap="square" rtlCol="0">
            <a:spAutoFit/>
          </a:bodyPr>
          <a:lstStyle/>
          <a:p>
            <a:r>
              <a:rPr lang="en-IN" sz="2400" b="1" dirty="0">
                <a:solidFill>
                  <a:schemeClr val="bg2">
                    <a:lumMod val="10000"/>
                  </a:schemeClr>
                </a:solidFill>
              </a:rPr>
              <a:t>Meta Data of the Dataset</a:t>
            </a:r>
          </a:p>
        </p:txBody>
      </p:sp>
    </p:spTree>
    <p:extLst>
      <p:ext uri="{BB962C8B-B14F-4D97-AF65-F5344CB8AC3E}">
        <p14:creationId xmlns:p14="http://schemas.microsoft.com/office/powerpoint/2010/main" val="2952295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E3B415-7B9E-4DBA-BE31-05F1768E94B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8327517-E1A4-4AB1-B252-475CB4B67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673" y="863006"/>
            <a:ext cx="9388654" cy="1653683"/>
          </a:xfrm>
          <a:prstGeom prst="rect">
            <a:avLst/>
          </a:prstGeom>
        </p:spPr>
      </p:pic>
      <p:pic>
        <p:nvPicPr>
          <p:cNvPr id="5" name="Picture 4">
            <a:extLst>
              <a:ext uri="{FF2B5EF4-FFF2-40B4-BE49-F238E27FC236}">
                <a16:creationId xmlns:a16="http://schemas.microsoft.com/office/drawing/2014/main" id="{C096B416-D8BA-4F6A-9886-F970D33C4A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863" y="3129137"/>
            <a:ext cx="9396274" cy="1691787"/>
          </a:xfrm>
          <a:prstGeom prst="rect">
            <a:avLst/>
          </a:prstGeom>
        </p:spPr>
      </p:pic>
      <p:sp>
        <p:nvSpPr>
          <p:cNvPr id="6" name="Arrow: Curved Right 5">
            <a:extLst>
              <a:ext uri="{FF2B5EF4-FFF2-40B4-BE49-F238E27FC236}">
                <a16:creationId xmlns:a16="http://schemas.microsoft.com/office/drawing/2014/main" id="{78F57E72-AE05-4F26-92D6-619062C01F38}"/>
              </a:ext>
            </a:extLst>
          </p:cNvPr>
          <p:cNvSpPr/>
          <p:nvPr/>
        </p:nvSpPr>
        <p:spPr>
          <a:xfrm>
            <a:off x="322729" y="1922929"/>
            <a:ext cx="806823" cy="1792941"/>
          </a:xfrm>
          <a:prstGeom prst="curved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26B03F3B-CE86-4251-8561-5B5AC8D254C3}"/>
              </a:ext>
            </a:extLst>
          </p:cNvPr>
          <p:cNvSpPr txBox="1"/>
          <p:nvPr/>
        </p:nvSpPr>
        <p:spPr>
          <a:xfrm>
            <a:off x="3299012" y="2569152"/>
            <a:ext cx="5593976" cy="523220"/>
          </a:xfrm>
          <a:prstGeom prst="rect">
            <a:avLst/>
          </a:prstGeom>
          <a:noFill/>
        </p:spPr>
        <p:txBody>
          <a:bodyPr wrap="square" rtlCol="0">
            <a:spAutoFit/>
          </a:bodyPr>
          <a:lstStyle/>
          <a:p>
            <a:pPr algn="ctr"/>
            <a:r>
              <a:rPr lang="en-IN" sz="2800" b="1" dirty="0">
                <a:solidFill>
                  <a:schemeClr val="bg2">
                    <a:lumMod val="10000"/>
                  </a:schemeClr>
                </a:solidFill>
              </a:rPr>
              <a:t>KNNImputer</a:t>
            </a:r>
          </a:p>
        </p:txBody>
      </p:sp>
    </p:spTree>
    <p:extLst>
      <p:ext uri="{BB962C8B-B14F-4D97-AF65-F5344CB8AC3E}">
        <p14:creationId xmlns:p14="http://schemas.microsoft.com/office/powerpoint/2010/main" val="774399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EE1FB6-61A9-44DB-9C61-18203EC5A0DA}"/>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B317411B-4E8C-4D19-A619-A2B9009AD7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952" y="950258"/>
            <a:ext cx="5298140" cy="5065059"/>
          </a:xfrm>
          <a:prstGeom prst="rect">
            <a:avLst/>
          </a:prstGeom>
        </p:spPr>
      </p:pic>
      <p:pic>
        <p:nvPicPr>
          <p:cNvPr id="7" name="Picture 6">
            <a:extLst>
              <a:ext uri="{FF2B5EF4-FFF2-40B4-BE49-F238E27FC236}">
                <a16:creationId xmlns:a16="http://schemas.microsoft.com/office/drawing/2014/main" id="{BE1962E6-3AA4-4187-95D6-5E2E89D04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908" y="950258"/>
            <a:ext cx="5298140" cy="5065060"/>
          </a:xfrm>
          <a:prstGeom prst="rect">
            <a:avLst/>
          </a:prstGeom>
        </p:spPr>
      </p:pic>
      <p:sp>
        <p:nvSpPr>
          <p:cNvPr id="9" name="TextBox 8">
            <a:extLst>
              <a:ext uri="{FF2B5EF4-FFF2-40B4-BE49-F238E27FC236}">
                <a16:creationId xmlns:a16="http://schemas.microsoft.com/office/drawing/2014/main" id="{249EC238-78A0-4842-A117-19E47D6EA1A0}"/>
              </a:ext>
            </a:extLst>
          </p:cNvPr>
          <p:cNvSpPr txBox="1"/>
          <p:nvPr/>
        </p:nvSpPr>
        <p:spPr>
          <a:xfrm>
            <a:off x="600637" y="233079"/>
            <a:ext cx="5118848" cy="523220"/>
          </a:xfrm>
          <a:prstGeom prst="rect">
            <a:avLst/>
          </a:prstGeom>
          <a:noFill/>
        </p:spPr>
        <p:txBody>
          <a:bodyPr wrap="square" rtlCol="0">
            <a:spAutoFit/>
          </a:bodyPr>
          <a:lstStyle/>
          <a:p>
            <a:pPr algn="ctr"/>
            <a:r>
              <a:rPr lang="en-IN" sz="2800" dirty="0">
                <a:solidFill>
                  <a:schemeClr val="bg2">
                    <a:lumMod val="10000"/>
                  </a:schemeClr>
                </a:solidFill>
              </a:rPr>
              <a:t>Outliers and Data Distribution </a:t>
            </a:r>
          </a:p>
        </p:txBody>
      </p:sp>
      <p:sp>
        <p:nvSpPr>
          <p:cNvPr id="10" name="TextBox 9">
            <a:extLst>
              <a:ext uri="{FF2B5EF4-FFF2-40B4-BE49-F238E27FC236}">
                <a16:creationId xmlns:a16="http://schemas.microsoft.com/office/drawing/2014/main" id="{662A4B48-6146-4CC4-9732-666290C763E0}"/>
              </a:ext>
            </a:extLst>
          </p:cNvPr>
          <p:cNvSpPr txBox="1"/>
          <p:nvPr/>
        </p:nvSpPr>
        <p:spPr>
          <a:xfrm>
            <a:off x="6414250" y="233079"/>
            <a:ext cx="5217455" cy="523220"/>
          </a:xfrm>
          <a:prstGeom prst="rect">
            <a:avLst/>
          </a:prstGeom>
          <a:noFill/>
        </p:spPr>
        <p:txBody>
          <a:bodyPr wrap="square" rtlCol="0">
            <a:spAutoFit/>
          </a:bodyPr>
          <a:lstStyle/>
          <a:p>
            <a:pPr algn="ctr"/>
            <a:r>
              <a:rPr lang="en-IN" sz="2800" dirty="0">
                <a:solidFill>
                  <a:schemeClr val="bg2">
                    <a:lumMod val="10000"/>
                  </a:schemeClr>
                </a:solidFill>
              </a:rPr>
              <a:t>Checking for Corelation </a:t>
            </a:r>
          </a:p>
        </p:txBody>
      </p:sp>
    </p:spTree>
    <p:extLst>
      <p:ext uri="{BB962C8B-B14F-4D97-AF65-F5344CB8AC3E}">
        <p14:creationId xmlns:p14="http://schemas.microsoft.com/office/powerpoint/2010/main" val="743839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DB3DB-2D6A-4800-21E5-71369CC117F1}"/>
              </a:ext>
            </a:extLst>
          </p:cNvPr>
          <p:cNvSpPr>
            <a:spLocks noGrp="1"/>
          </p:cNvSpPr>
          <p:nvPr>
            <p:ph type="title"/>
          </p:nvPr>
        </p:nvSpPr>
        <p:spPr>
          <a:xfrm>
            <a:off x="418904" y="307829"/>
            <a:ext cx="5107239" cy="612775"/>
          </a:xfrm>
        </p:spPr>
        <p:txBody>
          <a:bodyPr>
            <a:normAutofit/>
          </a:bodyPr>
          <a:lstStyle/>
          <a:p>
            <a:r>
              <a:rPr lang="en-US" sz="4400" dirty="0"/>
              <a:t>MODEL SELECTION</a:t>
            </a:r>
            <a:endParaRPr lang="en-IN" sz="4400" dirty="0"/>
          </a:p>
        </p:txBody>
      </p:sp>
      <p:sp>
        <p:nvSpPr>
          <p:cNvPr id="5" name="Content Placeholder 4">
            <a:extLst>
              <a:ext uri="{FF2B5EF4-FFF2-40B4-BE49-F238E27FC236}">
                <a16:creationId xmlns:a16="http://schemas.microsoft.com/office/drawing/2014/main" id="{911E276C-DF85-3591-E888-F5B1B9B1522C}"/>
              </a:ext>
            </a:extLst>
          </p:cNvPr>
          <p:cNvSpPr>
            <a:spLocks noGrp="1"/>
          </p:cNvSpPr>
          <p:nvPr>
            <p:ph idx="1"/>
          </p:nvPr>
        </p:nvSpPr>
        <p:spPr>
          <a:xfrm>
            <a:off x="607161" y="1019219"/>
            <a:ext cx="5107239" cy="5181599"/>
          </a:xfrm>
        </p:spPr>
        <p:txBody>
          <a:bodyPr>
            <a:noAutofit/>
          </a:bodyPr>
          <a:lstStyle/>
          <a:p>
            <a:pPr marL="0" indent="0">
              <a:buNone/>
            </a:pPr>
            <a:r>
              <a:rPr lang="en-US" sz="1600" dirty="0"/>
              <a:t>I have evaluated multiple machine learning models for water potability prediction, using accuracy as the primary metric. The results are as follows:</a:t>
            </a:r>
          </a:p>
          <a:p>
            <a:pPr>
              <a:buFont typeface="Arial" panose="020B0604020202020204" pitchFamily="34" charset="0"/>
              <a:buChar char="•"/>
            </a:pPr>
            <a:r>
              <a:rPr lang="en-US" sz="1600" b="1" dirty="0"/>
              <a:t>Support Vector Classifier (SVC):</a:t>
            </a:r>
            <a:r>
              <a:rPr lang="en-US" sz="1600" dirty="0"/>
              <a:t> 66.4% accuracy</a:t>
            </a:r>
          </a:p>
          <a:p>
            <a:pPr>
              <a:buFont typeface="Arial" panose="020B0604020202020204" pitchFamily="34" charset="0"/>
              <a:buChar char="•"/>
            </a:pPr>
            <a:r>
              <a:rPr lang="en-US" sz="1600" b="1" dirty="0"/>
              <a:t>K-Nearest Neighbors (KNN):</a:t>
            </a:r>
            <a:r>
              <a:rPr lang="en-US" sz="1600" dirty="0"/>
              <a:t> 66.0% accuracy</a:t>
            </a:r>
          </a:p>
          <a:p>
            <a:pPr>
              <a:buFont typeface="Arial" panose="020B0604020202020204" pitchFamily="34" charset="0"/>
              <a:buChar char="•"/>
            </a:pPr>
            <a:r>
              <a:rPr lang="en-US" sz="1600" b="1" dirty="0"/>
              <a:t>Decision Tree:</a:t>
            </a:r>
            <a:r>
              <a:rPr lang="en-US" sz="1600" dirty="0"/>
              <a:t> 64.4% accuracy</a:t>
            </a:r>
          </a:p>
          <a:p>
            <a:pPr>
              <a:buFont typeface="Arial" panose="020B0604020202020204" pitchFamily="34" charset="0"/>
              <a:buChar char="•"/>
            </a:pPr>
            <a:r>
              <a:rPr lang="en-US" sz="1600" b="1" dirty="0"/>
              <a:t>XGBoost:</a:t>
            </a:r>
            <a:r>
              <a:rPr lang="en-US" sz="1600" dirty="0"/>
              <a:t> 68.3% accuracy</a:t>
            </a:r>
          </a:p>
          <a:p>
            <a:pPr>
              <a:buFont typeface="Arial" panose="020B0604020202020204" pitchFamily="34" charset="0"/>
              <a:buChar char="•"/>
            </a:pPr>
            <a:r>
              <a:rPr lang="en-US" sz="1600" b="1" dirty="0"/>
              <a:t>Random Forest:</a:t>
            </a:r>
            <a:r>
              <a:rPr lang="en-US" sz="1600" dirty="0"/>
              <a:t> </a:t>
            </a:r>
            <a:r>
              <a:rPr lang="en-US" sz="1600" b="1" dirty="0"/>
              <a:t>72.1% accuracy (Best Performing Model)</a:t>
            </a:r>
            <a:endParaRPr lang="en-US" sz="1600" dirty="0"/>
          </a:p>
          <a:p>
            <a:pPr marL="0" indent="0">
              <a:buNone/>
            </a:pPr>
            <a:r>
              <a:rPr lang="en-US" sz="1600" b="1" dirty="0"/>
              <a:t>Why Random Forest?</a:t>
            </a:r>
          </a:p>
          <a:p>
            <a:pPr>
              <a:buFont typeface="Wingdings" panose="05000000000000000000" pitchFamily="2" charset="2"/>
              <a:buChar char="§"/>
            </a:pPr>
            <a:r>
              <a:rPr lang="en-US" sz="1600" dirty="0"/>
              <a:t>Highest accuracy (</a:t>
            </a:r>
            <a:r>
              <a:rPr lang="en-US" sz="1600" b="1" dirty="0"/>
              <a:t>72.1%</a:t>
            </a:r>
            <a:r>
              <a:rPr lang="en-US" sz="1600" dirty="0"/>
              <a:t>) among all models.</a:t>
            </a:r>
          </a:p>
          <a:p>
            <a:pPr>
              <a:buFont typeface="Wingdings" panose="05000000000000000000" pitchFamily="2" charset="2"/>
              <a:buChar char="§"/>
            </a:pPr>
            <a:r>
              <a:rPr lang="en-US" sz="1600" dirty="0"/>
              <a:t>Robust to overfitting due to ensemble learning.</a:t>
            </a:r>
          </a:p>
          <a:p>
            <a:pPr>
              <a:buFont typeface="Wingdings" panose="05000000000000000000" pitchFamily="2" charset="2"/>
              <a:buChar char="§"/>
            </a:pPr>
            <a:r>
              <a:rPr lang="en-US" sz="1600" dirty="0"/>
              <a:t>Handles missing values and noisy data effectively.</a:t>
            </a:r>
          </a:p>
          <a:p>
            <a:pPr marL="0" indent="0">
              <a:buNone/>
            </a:pPr>
            <a:r>
              <a:rPr lang="en-US" sz="1600" dirty="0"/>
              <a:t>Thus, </a:t>
            </a:r>
            <a:r>
              <a:rPr lang="en-US" sz="1600" b="1" dirty="0"/>
              <a:t>Random Forest</a:t>
            </a:r>
            <a:r>
              <a:rPr lang="en-US" sz="1600" dirty="0"/>
              <a:t> was selected as the final model for water potability prediction, ensuring a balance between accuracy, interpretability, and reliability. </a:t>
            </a:r>
          </a:p>
        </p:txBody>
      </p:sp>
      <p:pic>
        <p:nvPicPr>
          <p:cNvPr id="3" name="Picture 2">
            <a:extLst>
              <a:ext uri="{FF2B5EF4-FFF2-40B4-BE49-F238E27FC236}">
                <a16:creationId xmlns:a16="http://schemas.microsoft.com/office/drawing/2014/main" id="{1732592C-EEBF-44C7-A688-49E2091DC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5295" y="307829"/>
            <a:ext cx="5776487" cy="5743347"/>
          </a:xfrm>
          <a:prstGeom prst="rect">
            <a:avLst/>
          </a:prstGeom>
        </p:spPr>
      </p:pic>
    </p:spTree>
    <p:extLst>
      <p:ext uri="{BB962C8B-B14F-4D97-AF65-F5344CB8AC3E}">
        <p14:creationId xmlns:p14="http://schemas.microsoft.com/office/powerpoint/2010/main" val="1344420264"/>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7288</TotalTime>
  <Words>1180</Words>
  <Application>Microsoft Office PowerPoint</Application>
  <PresentationFormat>Widescreen</PresentationFormat>
  <Paragraphs>117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Wingdings</vt:lpstr>
      <vt:lpstr>BIA Template</vt:lpstr>
      <vt:lpstr>PowerPoint Presentation</vt:lpstr>
      <vt:lpstr>AGENDA</vt:lpstr>
      <vt:lpstr>INTRODUCTION</vt:lpstr>
      <vt:lpstr>DATASET OVERVIEW</vt:lpstr>
      <vt:lpstr>DATA PREPROCESSING</vt:lpstr>
      <vt:lpstr>PowerPoint Presentation</vt:lpstr>
      <vt:lpstr>PowerPoint Presentation</vt:lpstr>
      <vt:lpstr>PowerPoint Presentation</vt:lpstr>
      <vt:lpstr>MODEL SELECTION</vt:lpstr>
      <vt:lpstr>PowerPoint Presentation</vt:lpstr>
      <vt:lpstr>MODEL EVALUATION</vt:lpstr>
      <vt:lpstr>PowerPoint Presentation</vt:lpstr>
      <vt:lpstr>PowerPoint Presentation</vt:lpstr>
      <vt:lpstr>RESULTS &amp; INSIGHTS</vt:lpstr>
      <vt:lpstr>CONCLUSION &amp; KEY FINDINGS</vt:lpstr>
      <vt:lpstr>BUSINESS AND PRACTICAL IMPLICATIONS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Ashrith</cp:lastModifiedBy>
  <cp:revision>2276</cp:revision>
  <dcterms:created xsi:type="dcterms:W3CDTF">2020-12-23T13:36:00Z</dcterms:created>
  <dcterms:modified xsi:type="dcterms:W3CDTF">2025-03-28T18:33:54Z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